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98" r:id="rId2"/>
    <p:sldMasterId id="2147483661" r:id="rId3"/>
    <p:sldMasterId id="2147483674" r:id="rId4"/>
    <p:sldMasterId id="2147485520" r:id="rId5"/>
  </p:sldMasterIdLst>
  <p:notesMasterIdLst>
    <p:notesMasterId r:id="rId45"/>
  </p:notesMasterIdLst>
  <p:handoutMasterIdLst>
    <p:handoutMasterId r:id="rId46"/>
  </p:handoutMasterIdLst>
  <p:sldIdLst>
    <p:sldId id="265" r:id="rId6"/>
    <p:sldId id="302" r:id="rId7"/>
    <p:sldId id="303" r:id="rId8"/>
    <p:sldId id="323" r:id="rId9"/>
    <p:sldId id="324" r:id="rId10"/>
    <p:sldId id="325" r:id="rId11"/>
    <p:sldId id="328" r:id="rId12"/>
    <p:sldId id="329" r:id="rId13"/>
    <p:sldId id="345" r:id="rId14"/>
    <p:sldId id="370" r:id="rId15"/>
    <p:sldId id="371" r:id="rId16"/>
    <p:sldId id="330" r:id="rId17"/>
    <p:sldId id="372" r:id="rId18"/>
    <p:sldId id="373" r:id="rId19"/>
    <p:sldId id="374" r:id="rId20"/>
    <p:sldId id="375" r:id="rId21"/>
    <p:sldId id="376" r:id="rId22"/>
    <p:sldId id="378" r:id="rId23"/>
    <p:sldId id="377" r:id="rId24"/>
    <p:sldId id="346" r:id="rId25"/>
    <p:sldId id="379" r:id="rId26"/>
    <p:sldId id="380" r:id="rId27"/>
    <p:sldId id="381" r:id="rId28"/>
    <p:sldId id="331" r:id="rId29"/>
    <p:sldId id="382" r:id="rId30"/>
    <p:sldId id="383" r:id="rId31"/>
    <p:sldId id="384" r:id="rId32"/>
    <p:sldId id="385" r:id="rId33"/>
    <p:sldId id="386" r:id="rId34"/>
    <p:sldId id="387" r:id="rId35"/>
    <p:sldId id="388" r:id="rId36"/>
    <p:sldId id="389" r:id="rId37"/>
    <p:sldId id="390" r:id="rId38"/>
    <p:sldId id="391" r:id="rId39"/>
    <p:sldId id="392" r:id="rId40"/>
    <p:sldId id="393" r:id="rId41"/>
    <p:sldId id="369" r:id="rId42"/>
    <p:sldId id="394" r:id="rId43"/>
    <p:sldId id="301" r:id="rId44"/>
  </p:sldIdLst>
  <p:sldSz cx="9144000" cy="6858000" type="screen4x3"/>
  <p:notesSz cx="7086600" cy="9372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4E59F"/>
    <a:srgbClr val="CC3300"/>
    <a:srgbClr val="000099"/>
    <a:srgbClr val="A50021"/>
    <a:srgbClr val="0000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 varScale="1">
        <p:scale>
          <a:sx n="83" d="100"/>
          <a:sy n="83" d="100"/>
        </p:scale>
        <p:origin x="-1506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defTabSz="93980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BA2301 </a:t>
            </a:r>
            <a:r>
              <a:rPr lang="th-TH"/>
              <a:t>หลักการตลาด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4788" y="0"/>
            <a:ext cx="3070225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15 AUG 2011</a:t>
            </a:r>
            <a:endParaRPr lang="th-TH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02700"/>
            <a:ext cx="3070225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defTabSz="93980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th-TH"/>
              <a:t>อาจารย์ ปิยะรัช บรรณสินธุ์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4788" y="8902700"/>
            <a:ext cx="3070225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3C2497-9C25-4B72-9E40-770CBFEA4DB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435711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BA2301 </a:t>
            </a:r>
            <a:r>
              <a:rPr lang="th-TH"/>
              <a:t>หลักการตลาด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51350"/>
            <a:ext cx="5670550" cy="421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th-TH"/>
              <a:t>อาจารย์ ปิยะรัช บรรณสินธุ์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A5B337-16BD-4D1C-8E05-227B0D598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1766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D9A70-BB38-487A-9533-E81A6D4C0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0DE9A-5090-4EFF-B791-E563D0EB5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B7660-52DD-450A-82BB-79A579CF3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1DE5A-2213-401E-8D4F-DB14A1746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E7823-00C4-406F-A012-EFD5AD8E6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AFBB8-974E-4F1E-8AF3-B913DAAE4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4332F-B4E5-4BD5-879B-2501A4E45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91D6-DBC8-4BCC-8311-C78A96B05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B5C34-3991-4722-B4D0-C453FFF0F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4463-7FDC-48C4-8433-80AAFDB3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E2883-1333-4A38-9271-775C33FD26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D8AAD-0E28-4F1A-B385-D2343E482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8FCEA-01C8-459B-90ED-12037EF3E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7359B-DA6D-4D21-8C41-66F63D251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6867C-4B46-487C-AD43-5B46299A3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EFBF7-594E-4A52-805E-5A8D172157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F810A-5F16-4526-BD06-1CE9328CC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BC69A-9E01-4CCE-B458-B3715188E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E0F1-F0BD-4052-8CEB-0038E9C13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A0D97-154C-4CEA-A86B-3230B3FC1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B92C-E199-484E-85E3-839AB7459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F9734-77D8-4741-9A57-ED1E2E1CD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49CEB-1192-4116-A22E-0E58A30F5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60E02-4BF4-4546-B9FF-09E953DE7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C010B-6FED-4A79-A709-A342047E3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8E0A9-A6A1-4316-A8D3-0C228817F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1F3CE-E96A-499F-BEDF-D141DB09E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5847E-8712-48E1-AC70-42445E34B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D6AA6-EA24-402C-BEA3-560F2A6EE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4985-2614-4B0D-8410-0D3B562F5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D4F68-E397-4093-B41C-79BCF32DD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806C-9570-44B2-B62A-ACC7DC1D49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A3E2-D966-4E8F-8402-96858E8A6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11B89-8239-4A2C-9256-8AC4C9F99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9B659-7306-44E3-8013-2069CCB66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234F3-AB8F-40E8-8199-27C13D304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7C2AF-C72C-4E9C-B17F-BB14F5529E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DEEDA-31DE-489F-99E8-655265F8E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67E43-4B1A-43D6-A7BE-D0AF928156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07529-F6C7-48CB-A6C2-0866C17ED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EB8E1-4C34-473F-8493-07554D6C1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468D-7730-4452-A994-715B5E85C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060E0-B8EC-46F9-B0A8-63A286AC6D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ADC73-6A7D-4757-A6C6-B1A5C55F3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04093-AD43-4480-91C1-E3D55ECE9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  <p:hf sldNum="0"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hf sldNum="0"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hf sldNum="0"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  <p:hf sldNum="0"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9037-667A-4F4A-9530-D635106536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hf sldNum="0"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3A7C-42C5-4205-A872-34B7761C2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43F3A5-9D20-41D3-AD46-8E6551B5D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2" r:id="rId1"/>
    <p:sldLayoutId id="2147485463" r:id="rId2"/>
    <p:sldLayoutId id="2147485464" r:id="rId3"/>
    <p:sldLayoutId id="2147485465" r:id="rId4"/>
    <p:sldLayoutId id="2147485466" r:id="rId5"/>
    <p:sldLayoutId id="2147485467" r:id="rId6"/>
    <p:sldLayoutId id="2147485468" r:id="rId7"/>
    <p:sldLayoutId id="2147485469" r:id="rId8"/>
    <p:sldLayoutId id="2147485470" r:id="rId9"/>
    <p:sldLayoutId id="2147485471" r:id="rId10"/>
    <p:sldLayoutId id="2147485472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2CC8A7B-C883-4812-B3BA-752E8C124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3" r:id="rId1"/>
    <p:sldLayoutId id="2147485474" r:id="rId2"/>
    <p:sldLayoutId id="2147485475" r:id="rId3"/>
    <p:sldLayoutId id="2147485476" r:id="rId4"/>
    <p:sldLayoutId id="2147485477" r:id="rId5"/>
    <p:sldLayoutId id="2147485478" r:id="rId6"/>
    <p:sldLayoutId id="2147485479" r:id="rId7"/>
    <p:sldLayoutId id="2147485480" r:id="rId8"/>
    <p:sldLayoutId id="2147485481" r:id="rId9"/>
    <p:sldLayoutId id="2147485482" r:id="rId10"/>
    <p:sldLayoutId id="2147485483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11903C-22C7-4203-9EF5-80B8C0B8B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4" r:id="rId1"/>
    <p:sldLayoutId id="2147485485" r:id="rId2"/>
    <p:sldLayoutId id="2147485486" r:id="rId3"/>
    <p:sldLayoutId id="2147485487" r:id="rId4"/>
    <p:sldLayoutId id="2147485488" r:id="rId5"/>
    <p:sldLayoutId id="2147485489" r:id="rId6"/>
    <p:sldLayoutId id="2147485490" r:id="rId7"/>
    <p:sldLayoutId id="2147485491" r:id="rId8"/>
    <p:sldLayoutId id="2147485492" r:id="rId9"/>
    <p:sldLayoutId id="2147485493" r:id="rId10"/>
    <p:sldLayoutId id="2147485494" r:id="rId11"/>
    <p:sldLayoutId id="2147485495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15 AUG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BA2301 PRINCIPLES OF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C11C0A3-096A-4122-A328-7E862795B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6" r:id="rId1"/>
    <p:sldLayoutId id="2147485497" r:id="rId2"/>
    <p:sldLayoutId id="2147485498" r:id="rId3"/>
    <p:sldLayoutId id="2147485499" r:id="rId4"/>
    <p:sldLayoutId id="2147485500" r:id="rId5"/>
    <p:sldLayoutId id="2147485501" r:id="rId6"/>
    <p:sldLayoutId id="2147485502" r:id="rId7"/>
    <p:sldLayoutId id="2147485503" r:id="rId8"/>
    <p:sldLayoutId id="2147485504" r:id="rId9"/>
    <p:sldLayoutId id="2147485505" r:id="rId10"/>
    <p:sldLayoutId id="2147485506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15 AUG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BA2301 PRINCIPLES OF MARKETING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343F3A5-9D20-41D3-AD46-8E6551B5DE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  <p:sldLayoutId id="2147485451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90748" y="915685"/>
            <a:ext cx="735810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บทที่ </a:t>
            </a:r>
            <a:r>
              <a:rPr lang="th-TH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5</a:t>
            </a:r>
            <a:endParaRPr lang="th-TH" sz="5400" b="1" cap="none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anose="02020603050405020304" pitchFamily="18" charset="-34"/>
              <a:cs typeface="KodchiangUPC" panose="02020603050405020304" pitchFamily="18" charset="-34"/>
            </a:endParaRPr>
          </a:p>
          <a:p>
            <a:pPr algn="ctr"/>
            <a:r>
              <a:rPr lang="th-TH" sz="5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หลักการออกแบบผลิตภัณฑ์อุตสาหกรรม</a:t>
            </a:r>
            <a:endParaRPr lang="th-TH" sz="5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anose="02020603050405020304" pitchFamily="18" charset="-34"/>
              <a:cs typeface="KodchiangUPC" panose="02020603050405020304" pitchFamily="18" charset="-34"/>
            </a:endParaRPr>
          </a:p>
          <a:p>
            <a:pPr algn="ctr"/>
            <a:r>
              <a:rPr lang="th-TH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(</a:t>
            </a:r>
            <a:r>
              <a:rPr lang="en-US" sz="5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Principle of Industrial Design</a:t>
            </a:r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)</a:t>
            </a:r>
            <a:endParaRPr lang="th-TH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anose="02020603050405020304" pitchFamily="18" charset="-34"/>
              <a:cs typeface="KodchiangUPC" panose="02020603050405020304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94376" y="360310"/>
            <a:ext cx="28520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หัวข้อในการนำเสนอ</a:t>
            </a:r>
            <a:endParaRPr lang="th-TH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204818" y="1442492"/>
            <a:ext cx="73805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1. ความหมาย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ของการออกแบบผลิตภัณฑ์อุตสาหกรรม</a:t>
            </a:r>
            <a:endParaRPr lang="th-TH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189630" y="2060848"/>
            <a:ext cx="46297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2. 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ลักษณะผลิตภัณฑ์อุตสาหกรรม</a:t>
            </a:r>
            <a:endParaRPr lang="th-TH" sz="4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189630" y="2636912"/>
            <a:ext cx="71224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3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. 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จุดประสงค์ในการออกแบบผลิตภัณฑ์อุตสาหกรรม</a:t>
            </a:r>
            <a:endParaRPr lang="th-TH" sz="4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204818" y="3225170"/>
            <a:ext cx="46666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4. 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ประเภทผลิตภัณฑ์อุตสาหกรรม</a:t>
            </a:r>
            <a:endParaRPr lang="th-TH" sz="4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1189630" y="3801234"/>
            <a:ext cx="59442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5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. หลักการออกแบบ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ผลิตภัณฑ์อุตสาหกรรม</a:t>
            </a:r>
            <a:endParaRPr lang="th-TH" sz="4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1189630" y="4365104"/>
            <a:ext cx="56460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6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. ปัจจัยที่ทำให้การออกแบบเปลี่ยนแปลง</a:t>
            </a:r>
            <a:endParaRPr lang="th-TH" sz="4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1204818" y="4941168"/>
            <a:ext cx="115448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7</a:t>
            </a:r>
            <a:r>
              <a:rPr lang="th-TH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. สรุป</a:t>
            </a:r>
            <a:endParaRPr lang="th-TH" sz="4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6923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69268" y="1700808"/>
            <a:ext cx="796317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thaiDist"/>
            <a:r>
              <a:rPr lang="th-TH" sz="36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ในการ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ออกแบบผลิตภัณฑ์ต้องมีปัจจัยหลายอย่างที่นำมาใช้ในการออกแบบ เนื่องจากผลิตภัณฑ์อุตสาหกรรมที่ดี ไม่ได้หมายความว่าเป็นผลิตภัณฑ์ที่มีประโยชน์ใช้สอยดีเท่านั้น ยังมีปัจจัยอื่นๆ ที่มีความสำคัญ ทั้งความสวยงาม ความปลอดภัย การเลือกใช้วัสดุที่เหมาะสมและสามารถนำไปผลิตได้และจำหน่ายได้ด้วย</a:t>
            </a:r>
            <a:endParaRPr lang="th-TH" sz="3600" b="1" cap="none" spc="50" dirty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837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608484" y="332656"/>
            <a:ext cx="43460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ความหมายของความคิดสร้างสรรค์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2107" y="1628800"/>
            <a:ext cx="78523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i="1" u="sng" spc="50" dirty="0" err="1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ปิ</a:t>
            </a:r>
            <a:r>
              <a:rPr lang="th-TH" sz="3600" b="1" i="1" u="sng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ยะชาติ แสงอรุณ 2545 </a:t>
            </a:r>
            <a:r>
              <a:rPr lang="th-TH" sz="3600" spc="50" dirty="0" smtClean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อธิบาย</a:t>
            </a:r>
            <a:r>
              <a:rPr lang="th-TH" sz="3600" spc="50" dirty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ว่า </a:t>
            </a:r>
            <a:r>
              <a:rPr lang="th-TH" sz="3600" spc="50" dirty="0" smtClean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การออกแบบผลิตภัณฑ์ คือ การแก้ปัญหาที่เริ่มจากความคิดเชิงวิเคราะห์จากการประมวลความรู้ที่เกี่ยวข้องกับการออกแบบและสังเคราะห์เป็นกรอบความคิดที่เข้าใจครอบคลุมชัดเจน เป็นการสร้างความคิดรวบยอด เพื่อสร้างสรรค์ในการออกแบบให้ตรงตามวัตถุประสงค์อย่างมีประสิทธิภาพ</a:t>
            </a:r>
            <a:endParaRPr lang="th-TH" sz="3600" spc="50" dirty="0">
              <a:ln w="11430">
                <a:solidFill>
                  <a:schemeClr val="tx1"/>
                </a:solidFill>
              </a:ln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45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608484" y="332656"/>
            <a:ext cx="43460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ความหมายของความคิดสร้างสรรค์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628800"/>
            <a:ext cx="78523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i="1" u="sng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อุดมศักดิ์ สาริบุตร 2545 </a:t>
            </a:r>
            <a:r>
              <a:rPr lang="th-TH" sz="3600" spc="50" dirty="0" smtClean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อธิบาย</a:t>
            </a:r>
            <a:r>
              <a:rPr lang="th-TH" sz="3600" spc="50" dirty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ว่า </a:t>
            </a:r>
            <a:r>
              <a:rPr lang="th-TH" sz="3600" spc="50" dirty="0" smtClean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 คือ การจินตนาการที่ก้าวกระโดดจากความจริงในปัจจุบันสู่ความเป็นไปได้ในอนาคต การออกแบบผลิตภัณฑ์จึงเป็นการวิเคราะห์ ศึกษาเพื่อสร้างสรรค์ผลงานด้านผลิตภัณฑ์เพื่อให้เกิดการใช้งานตามความต้องการของผู้บริโภคและต้องเป็นประโยชน์ที่คุ้มกับการคงทน</a:t>
            </a:r>
            <a:endParaRPr lang="th-TH" sz="3600" spc="50" dirty="0">
              <a:ln w="11430">
                <a:solidFill>
                  <a:schemeClr val="tx1"/>
                </a:solidFill>
              </a:ln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4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608484" y="332656"/>
            <a:ext cx="43460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ความหมายของความคิดสร้างสรรค์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628800"/>
            <a:ext cx="7852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i="1" u="sng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วัชรินทร์ จรุงจิตสุนทร 2548 </a:t>
            </a:r>
            <a:r>
              <a:rPr lang="th-TH" sz="3600" spc="50" dirty="0" smtClean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การออกแบบ คือ กิจกรรมการแก้ปัญหาเพื่อให้บรรลุตามเป้าหมายหรือวัตถุประสงค์ที่ตั้งไว้ โดยเลือกนำเอาองค์ประกอบมาจัดเรียงให้เกิดรูปทรงใหม่สามารถตอบสนองความต้องการตรงตามวัตถุประสงค์ของผู้สร้างและสามารถผลิตได้ด้วยวัสดุ และกรรมวิธีการผลิตอุตสาหกรรม</a:t>
            </a:r>
            <a:endParaRPr lang="th-TH" sz="3600" spc="50" dirty="0">
              <a:ln w="11430">
                <a:solidFill>
                  <a:schemeClr val="tx1"/>
                </a:solidFill>
              </a:ln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4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608484" y="332656"/>
            <a:ext cx="43460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ความหมายของความคิดสร้างสรรค์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628800"/>
            <a:ext cx="78523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i="1" u="sng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สรุป</a:t>
            </a:r>
          </a:p>
          <a:p>
            <a:pPr algn="thaiDist"/>
            <a:r>
              <a:rPr lang="th-TH" sz="36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spc="50" dirty="0" smtClean="0">
                <a:ln w="11430">
                  <a:solidFill>
                    <a:schemeClr val="tx1"/>
                  </a:solidFill>
                </a:ln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 คือ กระบวนการหรือกิจกรรมการใช้ความคิดสร้างสรรค์ในการแก้ปัญหาเพื่อออกแบบและปรับปรุงผลิตภัณฑ์ให้สามารถตอบสนองประโยชน์การใช้งานอย่างมีประสิทธิภาพ มีส่วนประกอบของคุณค่าความงาม และมีความสามารถในการผลิตในระบบอุตสาหกรรมได้</a:t>
            </a:r>
            <a:endParaRPr lang="th-TH" sz="3600" spc="50" dirty="0">
              <a:ln w="11430">
                <a:solidFill>
                  <a:schemeClr val="tx1"/>
                </a:solidFill>
              </a:ln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4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38363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ลักษณะผลิตภัณฑ์อุตสาหกรรม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564337"/>
            <a:ext cx="78523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457200" algn="thaiDist"/>
            <a:r>
              <a:rPr lang="th-TH" sz="44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ในการจัดแบ่งลักษณะของผลิตภัณฑ์อุตสาหกรรมนั้น สามารถแบ่งออกเป็น 2 ประเภทคือ </a:t>
            </a:r>
          </a:p>
          <a:p>
            <a:pPr marL="0" lvl="1" indent="457200" algn="thaiDist"/>
            <a:r>
              <a:rPr lang="th-TH" sz="44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1. ผลิตภัณฑ์อุตสาหกรรมโดยนักออกแบบ</a:t>
            </a:r>
          </a:p>
          <a:p>
            <a:pPr marL="0" lvl="1" indent="457200" algn="thaiDist"/>
            <a:r>
              <a:rPr lang="th-TH" sz="44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2. ผลิตภัณฑ์อุตสาหกรรมโดยวิศวกร</a:t>
            </a:r>
            <a:endParaRPr lang="th-TH" sz="44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4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340768"/>
            <a:ext cx="78523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1. ผลิตภัณฑ์อุตสาหกรรมโดยนักออกแบบ</a:t>
            </a:r>
            <a:endParaRPr lang="th-TH" sz="4000" b="1" spc="50" dirty="0" smtClean="0">
              <a:ln w="11430"/>
              <a:solidFill>
                <a:schemeClr val="bg1"/>
              </a:solidFill>
              <a:latin typeface="KodchiangUPC" pitchFamily="18" charset="-34"/>
              <a:cs typeface="KodchiangUPC" pitchFamily="18" charset="-34"/>
            </a:endParaRPr>
          </a:p>
          <a:p>
            <a:pPr algn="thaiDist"/>
            <a:r>
              <a:rPr lang="th-TH" sz="40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นักออกแบบ คือ ผู้สร้างผลงานโดยอาศัยหลักการทางศิลปะ ดังนั้นผลิตภัณฑ์ที่ออกแบบโดยนักออกแบบเพียงอย่างเดียวจึงเป็นผลงานที่อาศัยหลักการทางศิลปะเป็นส่วนประกอบในการสร้างสรรค์ โดยใช้เทคโนโลยีและเครื่องมือที่สร้างไม่ซับซ้อน เช่น </a:t>
            </a:r>
            <a:r>
              <a:rPr lang="th-TH" sz="3600" b="1" spc="50" dirty="0" smtClean="0">
                <a:ln w="11430"/>
                <a:solidFill>
                  <a:srgbClr val="C00000"/>
                </a:solidFill>
                <a:latin typeface="KodchiangUPC" pitchFamily="18" charset="-34"/>
                <a:cs typeface="KodchiangUPC" pitchFamily="18" charset="-34"/>
              </a:rPr>
              <a:t>เครื่องเรือนประเภทต่างๆ เครื่องตกแต่ง โคมไฟ เครื่องปั่นดินเผา</a:t>
            </a:r>
            <a:endParaRPr lang="en-US" sz="4000" b="1" spc="50" dirty="0" smtClean="0">
              <a:ln w="11430"/>
              <a:solidFill>
                <a:srgbClr val="C00000"/>
              </a:solidFill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39552" y="332656"/>
            <a:ext cx="38363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ลักษณะผลิตภัณฑ์อุตสาหกรรม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111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340768"/>
            <a:ext cx="78523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 spc="50" dirty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2</a:t>
            </a:r>
            <a:r>
              <a:rPr lang="th-TH" sz="40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. ผลิตภัณฑ์อุตสาหกรรมโดยวิศวกร</a:t>
            </a:r>
            <a:endParaRPr lang="th-TH" sz="4000" b="1" spc="50" dirty="0" smtClean="0">
              <a:ln w="11430"/>
              <a:solidFill>
                <a:schemeClr val="bg1"/>
              </a:solidFill>
              <a:latin typeface="KodchiangUPC" pitchFamily="18" charset="-34"/>
              <a:cs typeface="KodchiangUPC" pitchFamily="18" charset="-34"/>
            </a:endParaRPr>
          </a:p>
          <a:p>
            <a:pPr algn="thaiDist"/>
            <a:r>
              <a:rPr lang="th-TH" sz="40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ในช่วงการปฏิวัติอุตสาหกรรมนั้น ผลิตภัณฑ์อุตสาหกรรมทั้งหมด ได้ผลิตและสร้างมาจากวิศวกร เช่น เครื่องจักรกลต่างๆ ซึ่งได้ออกแบบและผลิตเพื่อใช้อำนวยความสะดวกในการผลิตโดยอาศัยเทคโนโลยีและวิศวกรด้านต่างๆ อันเป็นที่มาของการปฏิวัติอุตสาหกรรมในเวลาต่อมา</a:t>
            </a:r>
            <a:endParaRPr lang="en-US" sz="4000" b="1" spc="50" dirty="0" smtClean="0">
              <a:ln w="11430"/>
              <a:solidFill>
                <a:srgbClr val="C00000"/>
              </a:solidFill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39552" y="332656"/>
            <a:ext cx="38363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ลักษณะผลิตภัณฑ์อุตสาหกรรม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3044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340768"/>
            <a:ext cx="785234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endParaRPr lang="th-TH" sz="4000" b="1" spc="50" dirty="0" smtClean="0">
              <a:ln w="11430"/>
              <a:solidFill>
                <a:schemeClr val="bg1"/>
              </a:solidFill>
              <a:latin typeface="KodchiangUPC" pitchFamily="18" charset="-34"/>
              <a:cs typeface="KodchiangUPC" pitchFamily="18" charset="-34"/>
            </a:endParaRPr>
          </a:p>
          <a:p>
            <a:pPr algn="thaiDist"/>
            <a:r>
              <a:rPr lang="th-TH" sz="40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จากลักษณะของผลิตภัณฑ์ทั้งสองทำให้สามารถเชื่อมโยงความสัมพันธ์ในการออกแบบผลิตภัณฑ์อุตสาหกรรมที่มีประสิทธิภาพ จำเป็นต้องใช้ทั้งศาสตร์ (</a:t>
            </a:r>
            <a:r>
              <a:rPr lang="en-US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Science)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 และศิลป์ </a:t>
            </a:r>
            <a:r>
              <a:rPr lang="en-US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(Art) 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อย่างเหมาะสม</a:t>
            </a:r>
            <a:endParaRPr lang="en-US" sz="4000" b="1" spc="50" dirty="0" smtClean="0">
              <a:ln w="11430"/>
              <a:solidFill>
                <a:srgbClr val="C00000"/>
              </a:solidFill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39552" y="332656"/>
            <a:ext cx="38363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ลักษณะผลิตภัณฑ์อุตสาหกรรม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116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556206"/>
            <a:ext cx="78523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ผลิตภัณฑ์ทุกผลิตภัณฑ์ล้วนสร้างมาจากจุดประสงค์และความมุ่งหมายซึ่งอาจเหมือนกันหรืออาจมีความแตกต่างกันตามลักษณะของปัจจัยต่างๆ เช่น จากเทคโนโลยีที่เจริญรุดหน้า หรือจากความต้องการด้านรูปแบบการใช้งานที่แตกต่างกัน จากความต้องการทางธุรกิจที่มีการแข่งขัน ซึ่งจุดประสงค์ในการออกแบบผลิตภัณฑ์ในภาวการณ์ปัจจุบันมีดังต่อไปนี้</a:t>
            </a:r>
            <a:endParaRPr lang="th-TH" sz="3600" b="1" spc="50" dirty="0" smtClean="0">
              <a:ln w="11430"/>
              <a:solidFill>
                <a:srgbClr val="FF0000"/>
              </a:solidFill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4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1759456"/>
            <a:ext cx="48280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1. จุดประสงค์การออกแบบเพื่อประโยชน์ใช้สอย</a:t>
            </a:r>
          </a:p>
          <a:p>
            <a:pPr algn="thaiDist"/>
            <a:r>
              <a:rPr lang="th-TH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เป็นการออกแบบเพื่อตอบสนองประโยชน์ใช้สอยเป็นหลักในการออกแบบ หากพิจารณาถึงความต้องการด้านการใช้งานนั้นมีการเปลี่ยนแปลงอยู่ตลอดเวลา เช่น การออกแบบเก้าอี้ทำงานให้มีความสะดวกสบายในการนั่งทำงาน</a:t>
            </a:r>
            <a:endParaRPr lang="th-TH" sz="28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46" y="1706549"/>
            <a:ext cx="3468426" cy="35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0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1412776"/>
            <a:ext cx="813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b="1" spc="50" dirty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2</a:t>
            </a:r>
            <a:r>
              <a:rPr lang="th-TH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. จุดประสงค์การออกแบบจากการพัฒนาเทคโนโลยี</a:t>
            </a:r>
          </a:p>
          <a:p>
            <a:pPr algn="thaiDist"/>
            <a:r>
              <a:rPr lang="th-TH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เทคโนโลยีมีความเจริญรุดหน้าไปอย่างรวดเร็ว ทำให้การออกแบบผลิตภัณฑ์มีวิวัฒนาการเปลี่ยนแปลงไปด้วย เช่น มีการนำเอาโลหะท่อเหล็กปลอดสนิมมาใช้ในการออกแบบเครื่องเรือนแทนการใช้ไม้จริงในทศวรรษที่ 30</a:t>
            </a:r>
            <a:endParaRPr lang="th-TH" sz="28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84984"/>
            <a:ext cx="4082925" cy="245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0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1412776"/>
            <a:ext cx="813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3. จุดประสงค์การออกแบบตามการเปลี่ยนแปลงทางเศรษฐกิจและสังคม</a:t>
            </a:r>
          </a:p>
          <a:p>
            <a:pPr algn="thaiDist"/>
            <a:r>
              <a:rPr lang="th-TH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สภาพเศรษฐกิจและสังคมที่มีการเปลี่ยนแปลงไปทำให้มนุษย์มีความต้องการใช้เครื่องอำนวยความสะดวกในการดำเนินชีวิตประจำวัน เช่น สมัยก่อนต้องการเพียงแค่กระเป๋าแต่ปัจจุบันนี้ต้องมีหน้าที่อย่างเดียวไม่พอ ต้องมีหน้าที่อย่างอื่นด้วย</a:t>
            </a:r>
            <a:endParaRPr lang="th-TH" sz="28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228647"/>
            <a:ext cx="5228276" cy="288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4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1412776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800" b="1" spc="50" dirty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4</a:t>
            </a:r>
            <a:r>
              <a:rPr lang="th-TH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. จุดประสงค์การออกแบบเพื่อธุรกิจ</a:t>
            </a:r>
          </a:p>
          <a:p>
            <a:pPr algn="thaiDist"/>
            <a:r>
              <a:rPr lang="th-TH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การแข่งขันกันทางธุรกิจเป็นจุดประสงค์ที่สำคัญที่ทำให้การออกแบบผลิตภัณฑ์มีวิวัฒนาการไปอย่างรวดเร็ว โดยที่ผู้บริโภคสามารถเลือกซื้อผลิตภัณฑ์ตามความต้องการของตนเองมากที่สุด ปัจจัยที่สำคัญต่อการเลือกซื้อของผู้บริโภค เช่น สวยงามแปลกใหม่ เทคโนโลยีและวัสดุที่ผลิต</a:t>
            </a:r>
            <a:endParaRPr lang="th-TH" sz="28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3659545"/>
            <a:ext cx="4200377" cy="279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53814"/>
            <a:ext cx="3619123" cy="258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10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1666543"/>
            <a:ext cx="763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5. จุดประสงค์การออกแบบตามสมัยนิยม</a:t>
            </a:r>
          </a:p>
          <a:p>
            <a:pPr algn="thaiDist"/>
            <a:r>
              <a:rPr lang="th-TH" sz="32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สมัยนิยมอาจเรียกว่า 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“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เท</a:t>
            </a:r>
            <a:r>
              <a:rPr lang="th-TH" sz="3200" b="1" spc="50" dirty="0" err="1" smtClean="0">
                <a:ln w="11430"/>
                <a:latin typeface="KodchiangUPC" pitchFamily="18" charset="-34"/>
                <a:cs typeface="KodchiangUPC" pitchFamily="18" charset="-34"/>
              </a:rPr>
              <a:t>รนด์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”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 หมายถึง กระแสความนิยมที่กำลังเกิดขึ้นหรือที่กำลังจะเกิดขึ้นในอนาคต เท</a:t>
            </a:r>
            <a:r>
              <a:rPr lang="th-TH" sz="3200" b="1" spc="50" dirty="0" err="1" smtClean="0">
                <a:ln w="11430"/>
                <a:latin typeface="KodchiangUPC" pitchFamily="18" charset="-34"/>
                <a:cs typeface="KodchiangUPC" pitchFamily="18" charset="-34"/>
              </a:rPr>
              <a:t>รนด์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ขึ้นอยู่กับปัจจัยแวดล้อมหลายอย่าง เช่น วัสดุ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 เทคโนโลยี วัฒนธรรม แนวคิด สมัยนิยม ทั้งหมดมีส่วนสำคัญทำให้เกิดการออกแบบผลิตภัณฑ์กลุ่มนี้</a:t>
            </a:r>
            <a:endParaRPr lang="th-TH" sz="32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77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851920" y="3212976"/>
            <a:ext cx="1296144" cy="1296144"/>
          </a:xfrm>
          <a:prstGeom prst="ellipse">
            <a:avLst/>
          </a:prstGeom>
          <a:solidFill>
            <a:srgbClr val="CC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TREND</a:t>
            </a:r>
            <a:endParaRPr lang="th-TH" dirty="0"/>
          </a:p>
        </p:txBody>
      </p:sp>
      <p:sp>
        <p:nvSpPr>
          <p:cNvPr id="9" name="วงรี 8"/>
          <p:cNvSpPr/>
          <p:nvPr/>
        </p:nvSpPr>
        <p:spPr>
          <a:xfrm>
            <a:off x="3887924" y="1412776"/>
            <a:ext cx="1296144" cy="1296144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Material</a:t>
            </a:r>
          </a:p>
          <a:p>
            <a:pPr algn="ctr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วัสดุ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วงรี 12"/>
          <p:cNvSpPr/>
          <p:nvPr/>
        </p:nvSpPr>
        <p:spPr>
          <a:xfrm>
            <a:off x="5652120" y="2564904"/>
            <a:ext cx="1296144" cy="1296144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H SarabunPSK" pitchFamily="34" charset="-34"/>
                <a:cs typeface="TH SarabunPSK" pitchFamily="34" charset="-34"/>
              </a:rPr>
              <a:t>Technology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เทคโนโลยี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วงรี 13"/>
          <p:cNvSpPr/>
          <p:nvPr/>
        </p:nvSpPr>
        <p:spPr>
          <a:xfrm>
            <a:off x="2051720" y="2420888"/>
            <a:ext cx="1296144" cy="1296144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Vogue</a:t>
            </a:r>
          </a:p>
          <a:p>
            <a:pPr algn="ctr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สมัยนิยม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วงรี 14"/>
          <p:cNvSpPr/>
          <p:nvPr/>
        </p:nvSpPr>
        <p:spPr>
          <a:xfrm>
            <a:off x="2699792" y="4581128"/>
            <a:ext cx="1296144" cy="1296144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Concept</a:t>
            </a:r>
          </a:p>
          <a:p>
            <a:pPr algn="ctr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แนวคิด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วงรี 15"/>
          <p:cNvSpPr/>
          <p:nvPr/>
        </p:nvSpPr>
        <p:spPr>
          <a:xfrm>
            <a:off x="5004048" y="4581128"/>
            <a:ext cx="1296144" cy="1296144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Culture</a:t>
            </a:r>
          </a:p>
          <a:p>
            <a:pPr algn="ctr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วัฒนธรรม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ลูกศรขวา 3"/>
          <p:cNvSpPr/>
          <p:nvPr/>
        </p:nvSpPr>
        <p:spPr>
          <a:xfrm rot="2214463">
            <a:off x="5313726" y="2276872"/>
            <a:ext cx="360040" cy="432048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ลูกศรขวา 16"/>
          <p:cNvSpPr/>
          <p:nvPr/>
        </p:nvSpPr>
        <p:spPr>
          <a:xfrm rot="7428725">
            <a:off x="5789412" y="4027075"/>
            <a:ext cx="360040" cy="432048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ลูกศรขวา 17"/>
          <p:cNvSpPr/>
          <p:nvPr/>
        </p:nvSpPr>
        <p:spPr>
          <a:xfrm rot="10800000">
            <a:off x="4319972" y="5138944"/>
            <a:ext cx="360040" cy="432048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ลูกศรขวา 18"/>
          <p:cNvSpPr/>
          <p:nvPr/>
        </p:nvSpPr>
        <p:spPr>
          <a:xfrm rot="14051101">
            <a:off x="2801234" y="3917415"/>
            <a:ext cx="360040" cy="432048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ลูกศรขวา 19"/>
          <p:cNvSpPr/>
          <p:nvPr/>
        </p:nvSpPr>
        <p:spPr>
          <a:xfrm rot="19624280">
            <a:off x="3362271" y="2204863"/>
            <a:ext cx="360040" cy="432048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65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9" grpId="0" animBg="1"/>
      <p:bldP spid="13" grpId="0" animBg="1"/>
      <p:bldP spid="14" grpId="0" animBg="1"/>
      <p:bldP spid="15" grpId="0" animBg="1"/>
      <p:bldP spid="16" grpId="0" animBg="1"/>
      <p:bldP spid="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26413" y="306083"/>
            <a:ext cx="4549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จุดประสงค์ในการออกแบบผลิตภัณฑ์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935533" y="5949280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44" y="1525438"/>
            <a:ext cx="3789204" cy="251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3672408" cy="3187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96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06083"/>
            <a:ext cx="3871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ประเภทผลิตภัณฑ์อุตสาหกรรม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556206"/>
            <a:ext cx="785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ประเภท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ที่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1.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ผลิตภัณฑ์อุปโภค 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Consumer Product</a:t>
            </a:r>
            <a:endParaRPr lang="en-US" sz="32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07" y="2204864"/>
            <a:ext cx="319126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80928"/>
            <a:ext cx="447221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188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06083"/>
            <a:ext cx="3871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ประเภทผลิตภัณฑ์อุตสาหกรรม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556206"/>
            <a:ext cx="7852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ประเภท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ที่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2.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ผลิตภัณฑ์การค้าหรือบริการ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 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Commercial or Service Equipment</a:t>
            </a:r>
            <a:endParaRPr lang="en-US" sz="32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18" y="2633424"/>
            <a:ext cx="3772784" cy="282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068" y="2348880"/>
            <a:ext cx="352839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37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06083"/>
            <a:ext cx="3871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ประเภทผลิตภัณฑ์อุตสาหกรรม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556206"/>
            <a:ext cx="785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ประเภทที่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3.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ผลิตภัณฑ์เครื่องจักรกล 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Capital or Durable Goods</a:t>
            </a:r>
            <a:endParaRPr lang="en-US" sz="32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2896"/>
            <a:ext cx="5715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37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06083"/>
            <a:ext cx="3871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ประเภทผลิตภัณฑ์อุตสาหกรรม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556206"/>
            <a:ext cx="7852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ประเภท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ที่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4. </a:t>
            </a:r>
            <a:r>
              <a:rPr lang="th-TH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ผลิตภัณฑ์ขนส่ง </a:t>
            </a:r>
            <a:r>
              <a:rPr lang="en-US" sz="32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Transportation Equipment</a:t>
            </a:r>
            <a:endParaRPr lang="th-TH" sz="32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04578"/>
            <a:ext cx="4211960" cy="2887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034" y="2119257"/>
            <a:ext cx="3793604" cy="252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37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ในการออกแบบผลิตภัณฑ์ต้องอาศัยองค์ประกอบหลายด้านทั้งด้านศิลปะและด้านวิทยาศาสตร์ เมื่อนำสิ่งเหล่านี้มารวมกันเพื่อออกแบบผลิตภัณฑ์ต้องคำนึงถึงหลัก ต่อไปนี้</a:t>
            </a:r>
          </a:p>
          <a:p>
            <a:pPr algn="thaiDist"/>
            <a:r>
              <a:rPr lang="th-TH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1. หน้าที่ใช้สอย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Function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2.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ความปลอดภัย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Safety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3.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ความแข็งแรง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Construction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4.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หลักสรีระศาสตร์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Ergonomics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5.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ความสวยงามน่าใช้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Aesthetics or Sales Appeal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6.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ราคา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Cost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7.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การซ่อมแซมง่าย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Ease of Maintenance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8.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วัสดุและกรรมวิธีการผลิต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Material &amp;Production</a:t>
            </a:r>
          </a:p>
          <a:p>
            <a:pPr algn="thaiDist"/>
            <a:r>
              <a:rPr lang="en-US" sz="2800" b="1" spc="50" dirty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9. </a:t>
            </a:r>
            <a:r>
              <a:rPr lang="th-TH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การขนส่ง </a:t>
            </a:r>
            <a:r>
              <a:rPr lang="en-US" sz="2800" b="1" spc="50" dirty="0" smtClean="0">
                <a:ln w="11430"/>
                <a:solidFill>
                  <a:srgbClr val="FF0000"/>
                </a:solidFill>
                <a:latin typeface="KodchiangUPC" pitchFamily="18" charset="-34"/>
                <a:cs typeface="KodchiangUPC" pitchFamily="18" charset="-34"/>
              </a:rPr>
              <a:t>Transportation</a:t>
            </a:r>
            <a:endParaRPr lang="th-TH" sz="2800" b="1" spc="50" dirty="0" smtClean="0">
              <a:ln w="11430"/>
              <a:solidFill>
                <a:srgbClr val="FF0000"/>
              </a:solidFill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4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1. หน้าที่ใช้สอย 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Function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1" y="1916832"/>
            <a:ext cx="3987527" cy="303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026" y="2672308"/>
            <a:ext cx="3675112" cy="3091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2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. ความปลอดภัย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 Safety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3083"/>
            <a:ext cx="4925416" cy="281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32" y="4005064"/>
            <a:ext cx="3427512" cy="271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51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3. ความแข็งแรง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 Construction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31" y="1843084"/>
            <a:ext cx="3719487" cy="281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68337"/>
            <a:ext cx="47625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9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4. หลักสรีระศาสตร์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 Ergonomics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73" y="3861048"/>
            <a:ext cx="404812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6832"/>
            <a:ext cx="3476625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13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5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. ความสวยงามน่าใช้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 Aesthetics or Sales Appeal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43083"/>
            <a:ext cx="4659948" cy="2588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6012160" cy="250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43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6. ราคา </a:t>
            </a:r>
            <a:r>
              <a:rPr lang="en-US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Cost 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หมายถึง</a:t>
            </a:r>
            <a:r>
              <a:rPr lang="th-TH" sz="28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 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จำนวนเงินที่ผู้ซื้อจ่ายสำหรับสินค้า โดยราคาจะถูกกำหนดจากมูลค่าของสินค้านั้น ถ้าผู้ซื้อและผู้ขายกำหนดมูลค่าของสินค้าใกล้เคียงกัน การซื้อขายก็จะเกิดขึ้นราคาจึงเป็นตัวกลางที่ทำให้เกิดการเปลี่ยนแปลงความเป็นของสินค้านั้น</a:t>
            </a:r>
          </a:p>
          <a:p>
            <a:pPr algn="thaiDist"/>
            <a:r>
              <a:rPr lang="th-TH" sz="28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การกำหนดราคาขึ้นใน 4 สถานการณ์ คือ</a:t>
            </a:r>
          </a:p>
          <a:p>
            <a:pPr algn="thaiDist"/>
            <a:r>
              <a:rPr lang="th-TH" sz="28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1. การกำหนดราคาครั้งแรกเมื่อผลิตภัณฑ์ออกมาใหม่</a:t>
            </a:r>
          </a:p>
          <a:p>
            <a:pPr algn="thaiDist"/>
            <a:r>
              <a:rPr lang="th-TH" sz="28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2. เปลี่ยนแปลงราคาให้เหมาะสมกับสถานการณ์</a:t>
            </a:r>
          </a:p>
          <a:p>
            <a:pPr algn="thaiDist"/>
            <a:r>
              <a:rPr lang="th-TH" sz="28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3. คู่แข่งเปลี่ยนแปลงราคา</a:t>
            </a:r>
          </a:p>
          <a:p>
            <a:pPr algn="thaiDist"/>
            <a:r>
              <a:rPr lang="th-TH" sz="28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28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4. บริษัทผลิตภัณฑ์หลายชนิดต้องหาความสัมพันธ์ของราคาที่ดีที่สุดสำหรับสินค้า</a:t>
            </a:r>
            <a:endParaRPr lang="en-US" sz="28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843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7. การซ่อมแซมง่าย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 Ease of Maintenance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166664"/>
            <a:ext cx="5240288" cy="279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41374"/>
            <a:ext cx="3420380" cy="2236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76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8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. วัสดุและกรรมวิธีการผลิต 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Material &amp; Production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8920"/>
            <a:ext cx="23050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6832"/>
            <a:ext cx="42862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72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5024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หลักการออกแบบผลิตภัณฑ์อุตสาหกรรม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196752"/>
            <a:ext cx="785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9. การขนส่ง </a:t>
            </a:r>
            <a:r>
              <a:rPr lang="en-US" sz="3600" b="1" spc="50" dirty="0" smtClean="0">
                <a:ln w="11430"/>
                <a:solidFill>
                  <a:schemeClr val="bg1"/>
                </a:solidFill>
                <a:latin typeface="KodchiangUPC" pitchFamily="18" charset="-34"/>
                <a:cs typeface="KodchiangUPC" pitchFamily="18" charset="-34"/>
              </a:rPr>
              <a:t>Transportation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07" y="2636912"/>
            <a:ext cx="3166393" cy="316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040" y="1916832"/>
            <a:ext cx="4361400" cy="308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2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32656"/>
            <a:ext cx="4754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ปัจจัยที่ทำให้การออกแบบเปลี่ยนแปลง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630541"/>
            <a:ext cx="7852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1. ความต้องการในการดำรงชีวิต</a:t>
            </a:r>
          </a:p>
          <a:p>
            <a:pPr algn="thaiDist"/>
            <a:r>
              <a:rPr lang="th-TH" sz="36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2. ความก้าวหน้าทางวัสดุอุปกรณ์</a:t>
            </a:r>
          </a:p>
          <a:p>
            <a:pPr algn="thaiDist"/>
            <a:r>
              <a:rPr lang="th-TH" sz="3600" b="1" spc="50" dirty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3. ทรรศนะส่วนบุคคลของนักออกแบบ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903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611560" y="317838"/>
            <a:ext cx="7008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สรุป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484784"/>
            <a:ext cx="78523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 คือ กระบวนการหรือกิจกรรมการใช้ความคิดสร้างสรรค์ในการแก้ปัญหาเพื่อออกแบบและปรับปรุงผลิตภัณฑ์ให้สามารถตอบสนองประโยชน์การใช้งานอย่างมีประสิทธิภาพ มีส่วนประกอบของคุณค่าความงาม และความสามารถในการผลิตจุดประสงค์การออกแบบผลิตภัณฑ์มาจาก การออกแบบเพื่อประโยชน์การใช้สอย จากการพัฒนาเทคโนโลยี การเปลี่ยนแปลงทางเศรษฐกิจและสังคม เพื่อจุดประสงค์ด้านธุรกิจ และออกแบบตามสมัยนิยม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5435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611560" y="317838"/>
            <a:ext cx="7008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สรุป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07" y="1484784"/>
            <a:ext cx="78523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sz="3600" b="1" spc="50" dirty="0" smtClean="0">
                <a:ln w="11430"/>
                <a:latin typeface="KodchiangUPC" pitchFamily="18" charset="-34"/>
                <a:cs typeface="KodchiangUPC" pitchFamily="18" charset="-34"/>
              </a:rPr>
              <a:t>หลักการสำคัญในการออกแบบผลิตภัณฑ์อุตสาหกรรม คือต้องมีหน้าที่ใช้สอย ความปลอดภัย ความแข็งแรง หลักสรีระศาสตร์ ความสวยงามน่าใช้ ราคา การซ่อมแซมง่าย วัสดุและกรรมวิธีการผลิต การขนส่ง อย่างไรก็ตามผู้ศึกษาต้องสร้างความเข้าใจและสามารถนำไปใช้ในการออกแบบผลิตภัณฑ์อุตสาหกรรมให้ได้ตามวัตถุประสงค์</a:t>
            </a:r>
            <a:endParaRPr lang="en-US" sz="3600" b="1" spc="50" dirty="0" smtClean="0">
              <a:ln w="11430"/>
              <a:latin typeface="KodchiangUPC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251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16969"/>
            <a:ext cx="19062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คำถามท้ายบท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827755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5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539552" y="1052736"/>
            <a:ext cx="7992888" cy="144016"/>
            <a:chOff x="539552" y="980728"/>
            <a:chExt cx="7992888" cy="144016"/>
          </a:xfrm>
        </p:grpSpPr>
        <p:cxnSp>
          <p:nvCxnSpPr>
            <p:cNvPr id="5" name="ตัวเชื่อมต่อตรง 4"/>
            <p:cNvCxnSpPr/>
            <p:nvPr/>
          </p:nvCxnSpPr>
          <p:spPr>
            <a:xfrm>
              <a:off x="539552" y="980728"/>
              <a:ext cx="799288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7"/>
            <p:cNvCxnSpPr/>
            <p:nvPr/>
          </p:nvCxnSpPr>
          <p:spPr>
            <a:xfrm>
              <a:off x="539552" y="1124744"/>
              <a:ext cx="6408712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สี่เหลี่ยมผืนผ้า 10"/>
          <p:cNvSpPr/>
          <p:nvPr/>
        </p:nvSpPr>
        <p:spPr>
          <a:xfrm>
            <a:off x="539552" y="316969"/>
            <a:ext cx="19062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คำถามท้ายบท</a:t>
            </a:r>
            <a:endParaRPr lang="th-TH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11034" y="6165304"/>
            <a:ext cx="4025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การออกแบบผลิตภัณฑ์อุตสาหกรรม</a:t>
            </a:r>
            <a:endParaRPr lang="th-TH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" y="1340768"/>
            <a:ext cx="7884368" cy="430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61248"/>
            <a:ext cx="1872208" cy="106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1659185" y="1700808"/>
            <a:ext cx="582563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จบบทที่ </a:t>
            </a:r>
            <a:r>
              <a:rPr lang="th-TH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5 </a:t>
            </a:r>
            <a:r>
              <a:rPr lang="th-TH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แล้วครับ</a:t>
            </a:r>
          </a:p>
          <a:p>
            <a:pPr algn="ctr"/>
            <a:r>
              <a:rPr lang="th-TH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odchiangUPC" panose="02020603050405020304" pitchFamily="18" charset="-34"/>
                <a:cs typeface="KodchiangUPC" panose="02020603050405020304" pitchFamily="18" charset="-34"/>
              </a:rPr>
              <a:t>คำถาม</a:t>
            </a:r>
            <a:endParaRPr lang="th-TH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odchiangUPC" panose="02020603050405020304" pitchFamily="18" charset="-34"/>
              <a:cs typeface="KodchiangUPC" panose="02020603050405020304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013326" y="6165304"/>
            <a:ext cx="5023170" cy="6093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การออกแบบผลิตภัณฑ์อุตสาหกรรม</a:t>
            </a:r>
            <a:endParaRPr lang="th-TH" sz="2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257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426</Words>
  <Application>Microsoft Office PowerPoint</Application>
  <PresentationFormat>นำเสนอทางหน้าจอ (4:3)</PresentationFormat>
  <Paragraphs>157</Paragraphs>
  <Slides>39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5</vt:i4>
      </vt:variant>
      <vt:variant>
        <vt:lpstr>ชื่อเรื่องภาพนิ่ง</vt:lpstr>
      </vt:variant>
      <vt:variant>
        <vt:i4>39</vt:i4>
      </vt:variant>
    </vt:vector>
  </HeadingPairs>
  <TitlesOfParts>
    <vt:vector size="44" baseType="lpstr">
      <vt:lpstr>2_Custom Design</vt:lpstr>
      <vt:lpstr>3_Custom Design</vt:lpstr>
      <vt:lpstr>Custom Design</vt:lpstr>
      <vt:lpstr>1_Custom Design</vt:lpstr>
      <vt:lpstr>รูปคลื่น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user</dc:creator>
  <cp:lastModifiedBy>User</cp:lastModifiedBy>
  <cp:revision>346</cp:revision>
  <dcterms:created xsi:type="dcterms:W3CDTF">2007-05-23T06:57:10Z</dcterms:created>
  <dcterms:modified xsi:type="dcterms:W3CDTF">2015-09-08T07:56:37Z</dcterms:modified>
</cp:coreProperties>
</file>