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3" r:id="rId2"/>
    <p:sldId id="274" r:id="rId3"/>
    <p:sldId id="275" r:id="rId4"/>
    <p:sldId id="276" r:id="rId5"/>
    <p:sldId id="277" r:id="rId6"/>
    <p:sldId id="278" r:id="rId7"/>
    <p:sldId id="279" r:id="rId8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662" y="14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89A6-1B8D-4FB2-9181-A1B85AAAD5A4}" type="datetimeFigureOut">
              <a:rPr lang="th-TH" smtClean="0"/>
              <a:t>31/07/58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59AEF94A-9173-46BA-AFA4-84A88B4F5D9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85701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89A6-1B8D-4FB2-9181-A1B85AAAD5A4}" type="datetimeFigureOut">
              <a:rPr lang="th-TH" smtClean="0"/>
              <a:t>31/07/58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EF94A-9173-46BA-AFA4-84A88B4F5D9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20169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89A6-1B8D-4FB2-9181-A1B85AAAD5A4}" type="datetimeFigureOut">
              <a:rPr lang="th-TH" smtClean="0"/>
              <a:t>31/07/58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9AEF94A-9173-46BA-AFA4-84A88B4F5D9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36714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89A6-1B8D-4FB2-9181-A1B85AAAD5A4}" type="datetimeFigureOut">
              <a:rPr lang="th-TH" smtClean="0"/>
              <a:t>31/07/58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9AEF94A-9173-46BA-AFA4-84A88B4F5D9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07362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89A6-1B8D-4FB2-9181-A1B85AAAD5A4}" type="datetimeFigureOut">
              <a:rPr lang="th-TH" smtClean="0"/>
              <a:t>31/07/58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9AEF94A-9173-46BA-AFA4-84A88B4F5D9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79709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89A6-1B8D-4FB2-9181-A1B85AAAD5A4}" type="datetimeFigureOut">
              <a:rPr lang="th-TH" smtClean="0"/>
              <a:t>31/07/58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EF94A-9173-46BA-AFA4-84A88B4F5D9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67420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89A6-1B8D-4FB2-9181-A1B85AAAD5A4}" type="datetimeFigureOut">
              <a:rPr lang="th-TH" smtClean="0"/>
              <a:t>31/07/58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EF94A-9173-46BA-AFA4-84A88B4F5D9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01129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89A6-1B8D-4FB2-9181-A1B85AAAD5A4}" type="datetimeFigureOut">
              <a:rPr lang="th-TH" smtClean="0"/>
              <a:t>31/07/58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EF94A-9173-46BA-AFA4-84A88B4F5D9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33092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89A6-1B8D-4FB2-9181-A1B85AAAD5A4}" type="datetimeFigureOut">
              <a:rPr lang="th-TH" smtClean="0"/>
              <a:t>31/07/58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9AEF94A-9173-46BA-AFA4-84A88B4F5D9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30798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89A6-1B8D-4FB2-9181-A1B85AAAD5A4}" type="datetimeFigureOut">
              <a:rPr lang="th-TH" smtClean="0"/>
              <a:t>31/07/58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9AEF94A-9173-46BA-AFA4-84A88B4F5D9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2541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89A6-1B8D-4FB2-9181-A1B85AAAD5A4}" type="datetimeFigureOut">
              <a:rPr lang="th-TH" smtClean="0"/>
              <a:t>31/07/58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9AEF94A-9173-46BA-AFA4-84A88B4F5D9D}" type="slidenum">
              <a:rPr lang="th-TH" smtClean="0"/>
              <a:t>‹#›</a:t>
            </a:fld>
            <a:endParaRPr lang="th-TH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792935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89A6-1B8D-4FB2-9181-A1B85AAAD5A4}" type="datetimeFigureOut">
              <a:rPr lang="th-TH" smtClean="0"/>
              <a:t>31/07/58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9AEF94A-9173-46BA-AFA4-84A88B4F5D9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899656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89A6-1B8D-4FB2-9181-A1B85AAAD5A4}" type="datetimeFigureOut">
              <a:rPr lang="th-TH" smtClean="0"/>
              <a:t>31/07/58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9AEF94A-9173-46BA-AFA4-84A88B4F5D9D}" type="slidenum">
              <a:rPr lang="th-TH" smtClean="0"/>
              <a:t>‹#›</a:t>
            </a:fld>
            <a:endParaRPr lang="th-TH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935068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89A6-1B8D-4FB2-9181-A1B85AAAD5A4}" type="datetimeFigureOut">
              <a:rPr lang="th-TH" smtClean="0"/>
              <a:t>31/07/58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9AEF94A-9173-46BA-AFA4-84A88B4F5D9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02187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89A6-1B8D-4FB2-9181-A1B85AAAD5A4}" type="datetimeFigureOut">
              <a:rPr lang="th-TH" smtClean="0"/>
              <a:t>31/07/58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EF94A-9173-46BA-AFA4-84A88B4F5D9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176313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89A6-1B8D-4FB2-9181-A1B85AAAD5A4}" type="datetimeFigureOut">
              <a:rPr lang="th-TH" smtClean="0"/>
              <a:t>31/07/58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EF94A-9173-46BA-AFA4-84A88B4F5D9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61401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6589A6-1B8D-4FB2-9181-A1B85AAAD5A4}" type="datetimeFigureOut">
              <a:rPr lang="th-TH" smtClean="0"/>
              <a:t>31/07/58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59AEF94A-9173-46BA-AFA4-84A88B4F5D9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79518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6377" y="277268"/>
            <a:ext cx="10728235" cy="857849"/>
          </a:xfrm>
        </p:spPr>
        <p:txBody>
          <a:bodyPr>
            <a:noAutofit/>
          </a:bodyPr>
          <a:lstStyle/>
          <a:p>
            <a:pPr algn="ctr"/>
            <a:r>
              <a:rPr lang="th-TH" sz="5400" b="1" dirty="0"/>
              <a:t>บทที่ </a:t>
            </a:r>
            <a:r>
              <a:rPr lang="th-TH" sz="5400" b="1" dirty="0" smtClean="0"/>
              <a:t>2 รูปแบบการทำธุรกิจส่งออกและนำเข้า</a:t>
            </a:r>
            <a:endParaRPr lang="th-TH" sz="5400" b="1" dirty="0">
              <a:solidFill>
                <a:srgbClr val="002060"/>
              </a:solidFill>
            </a:endParaRPr>
          </a:p>
        </p:txBody>
      </p:sp>
      <p:sp>
        <p:nvSpPr>
          <p:cNvPr id="8" name="AutoShape 6" descr="Image result for การลงทุนระหว่างประเทศ"/>
          <p:cNvSpPr>
            <a:spLocks noChangeAspect="1" noChangeArrowheads="1"/>
          </p:cNvSpPr>
          <p:nvPr/>
        </p:nvSpPr>
        <p:spPr bwMode="auto">
          <a:xfrm>
            <a:off x="-49213" y="-212725"/>
            <a:ext cx="304801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0066" y="1221264"/>
            <a:ext cx="1708576" cy="181763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0133" y="3461939"/>
            <a:ext cx="3433924" cy="244929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286000" y="1981200"/>
            <a:ext cx="7156126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AutoNum type="arabicPeriod"/>
            </a:pPr>
            <a:r>
              <a:rPr lang="th-TH" sz="4000" b="1" dirty="0" smtClean="0">
                <a:solidFill>
                  <a:srgbClr val="C000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ประเภทของการทำธุรกิจส่งออกและนำเข้า</a:t>
            </a:r>
          </a:p>
          <a:p>
            <a:pPr marL="514350" indent="-514350">
              <a:buAutoNum type="arabicPeriod"/>
            </a:pPr>
            <a:r>
              <a:rPr lang="th-TH" sz="4000" b="1" dirty="0" smtClean="0">
                <a:solidFill>
                  <a:srgbClr val="C000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กลยุทธ์การเข้าสู่</a:t>
            </a:r>
            <a:r>
              <a:rPr lang="th-TH" sz="4000" b="1" dirty="0" smtClean="0">
                <a:solidFill>
                  <a:srgbClr val="C000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ตลาดระหว่างประประเทศ</a:t>
            </a:r>
            <a:endParaRPr lang="th-TH" sz="4000" b="1" dirty="0" smtClean="0">
              <a:solidFill>
                <a:srgbClr val="C00000"/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  <a:p>
            <a:pPr marL="514350" indent="-514350">
              <a:buAutoNum type="arabicPeriod"/>
            </a:pPr>
            <a:r>
              <a:rPr lang="th-TH" sz="4000" b="1" dirty="0" smtClean="0">
                <a:solidFill>
                  <a:srgbClr val="C000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วิธีการและขั้นตอน</a:t>
            </a:r>
            <a:r>
              <a:rPr lang="th-TH" sz="4000" b="1" dirty="0" smtClean="0">
                <a:solidFill>
                  <a:srgbClr val="C000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การค้าระหว่างประเทศ</a:t>
            </a:r>
            <a:endParaRPr lang="th-TH" sz="4000" b="1" dirty="0" smtClean="0">
              <a:solidFill>
                <a:srgbClr val="C00000"/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  <a:p>
            <a:pPr marL="514350" indent="-514350">
              <a:buAutoNum type="arabicPeriod"/>
            </a:pPr>
            <a:r>
              <a:rPr lang="th-TH" sz="4000" b="1" dirty="0" smtClean="0">
                <a:solidFill>
                  <a:srgbClr val="C000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เอกสาร</a:t>
            </a:r>
            <a:r>
              <a:rPr lang="th-TH" sz="4000" b="1" dirty="0" smtClean="0">
                <a:solidFill>
                  <a:srgbClr val="C000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การค้าระหว่างประเทศ</a:t>
            </a:r>
            <a:endParaRPr lang="th-TH" sz="4000" b="1" dirty="0" smtClean="0">
              <a:solidFill>
                <a:srgbClr val="C00000"/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  <a:p>
            <a:pPr marL="514350" indent="-514350">
              <a:buAutoNum type="arabicPeriod"/>
            </a:pPr>
            <a:endParaRPr lang="th-TH" sz="4000" b="1" dirty="0">
              <a:solidFill>
                <a:srgbClr val="C00000"/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5630898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6377" y="277268"/>
            <a:ext cx="10728235" cy="857849"/>
          </a:xfrm>
        </p:spPr>
        <p:txBody>
          <a:bodyPr>
            <a:noAutofit/>
          </a:bodyPr>
          <a:lstStyle/>
          <a:p>
            <a:pPr algn="ctr"/>
            <a:r>
              <a:rPr lang="th-TH" sz="5400" b="1" dirty="0"/>
              <a:t>บทที่ 2 รูปแบบการทำธุรกิจส่งออกและนำเข้า</a:t>
            </a:r>
            <a:endParaRPr lang="th-TH" sz="5400" b="1" dirty="0">
              <a:solidFill>
                <a:srgbClr val="002060"/>
              </a:solidFill>
            </a:endParaRPr>
          </a:p>
        </p:txBody>
      </p:sp>
      <p:sp>
        <p:nvSpPr>
          <p:cNvPr id="8" name="AutoShape 6" descr="Image result for การลงทุนระหว่างประเทศ"/>
          <p:cNvSpPr>
            <a:spLocks noChangeAspect="1" noChangeArrowheads="1"/>
          </p:cNvSpPr>
          <p:nvPr/>
        </p:nvSpPr>
        <p:spPr bwMode="auto">
          <a:xfrm>
            <a:off x="-49213" y="-212725"/>
            <a:ext cx="304801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8562" y="3679653"/>
            <a:ext cx="2686050" cy="2857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96143" y="1706132"/>
            <a:ext cx="801188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th-TH" sz="4000" b="1" dirty="0">
                <a:solidFill>
                  <a:srgbClr val="C000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ประเภทของการทำธุรกิจส่งออกและ</a:t>
            </a:r>
            <a:r>
              <a:rPr lang="th-TH" sz="4000" b="1" dirty="0" smtClean="0">
                <a:solidFill>
                  <a:srgbClr val="C000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นำเข้า</a:t>
            </a:r>
          </a:p>
          <a:p>
            <a:pPr marL="2400300" lvl="4" indent="-571500">
              <a:buFont typeface="Wingdings" panose="05000000000000000000" pitchFamily="2" charset="2"/>
              <a:buChar char="ü"/>
            </a:pPr>
            <a:r>
              <a:rPr lang="th-TH" sz="4000" b="1" dirty="0">
                <a:solidFill>
                  <a:srgbClr val="C000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</a:t>
            </a:r>
            <a:r>
              <a:rPr lang="th-TH" sz="4000" b="1" dirty="0" smtClean="0">
                <a:solidFill>
                  <a:srgbClr val="C000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  ธุรกิจ </a:t>
            </a:r>
            <a:r>
              <a:rPr lang="en-US" sz="4000" b="1" dirty="0" smtClean="0">
                <a:solidFill>
                  <a:srgbClr val="C000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SME</a:t>
            </a:r>
          </a:p>
          <a:p>
            <a:pPr marL="2400300" lvl="4" indent="-571500">
              <a:buFont typeface="Wingdings" panose="05000000000000000000" pitchFamily="2" charset="2"/>
              <a:buChar char="ü"/>
            </a:pPr>
            <a:r>
              <a:rPr lang="en-US" sz="4000" b="1" dirty="0">
                <a:solidFill>
                  <a:srgbClr val="C000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</a:t>
            </a:r>
            <a:r>
              <a:rPr lang="en-US" sz="4000" b="1" dirty="0" smtClean="0">
                <a:solidFill>
                  <a:srgbClr val="C000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  </a:t>
            </a:r>
            <a:r>
              <a:rPr lang="th-TH" sz="4000" b="1" dirty="0" smtClean="0">
                <a:solidFill>
                  <a:srgbClr val="C000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ธุรกิจขนาดย่อม</a:t>
            </a:r>
          </a:p>
          <a:p>
            <a:pPr marL="2400300" lvl="4" indent="-571500">
              <a:buFont typeface="Wingdings" panose="05000000000000000000" pitchFamily="2" charset="2"/>
              <a:buChar char="ü"/>
            </a:pPr>
            <a:r>
              <a:rPr lang="th-TH" sz="4000" b="1" dirty="0">
                <a:solidFill>
                  <a:srgbClr val="C000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</a:t>
            </a:r>
            <a:r>
              <a:rPr lang="th-TH" sz="4000" b="1" dirty="0" smtClean="0">
                <a:solidFill>
                  <a:srgbClr val="C000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  ธุรกิจอุตสาหกรรม</a:t>
            </a:r>
          </a:p>
          <a:p>
            <a:pPr marL="2400300" lvl="4" indent="-571500">
              <a:buFont typeface="Wingdings" panose="05000000000000000000" pitchFamily="2" charset="2"/>
              <a:buChar char="ü"/>
            </a:pPr>
            <a:r>
              <a:rPr lang="th-TH" sz="4000" b="1" dirty="0">
                <a:solidFill>
                  <a:srgbClr val="C000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</a:t>
            </a:r>
            <a:r>
              <a:rPr lang="th-TH" sz="4000" b="1" dirty="0" smtClean="0">
                <a:solidFill>
                  <a:srgbClr val="C000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  ธุรกิจการให้บริการ</a:t>
            </a:r>
          </a:p>
          <a:p>
            <a:endParaRPr lang="th-TH" sz="4000" b="1" dirty="0">
              <a:solidFill>
                <a:srgbClr val="C00000"/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276629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6377" y="277268"/>
            <a:ext cx="10728235" cy="857849"/>
          </a:xfrm>
        </p:spPr>
        <p:txBody>
          <a:bodyPr>
            <a:noAutofit/>
          </a:bodyPr>
          <a:lstStyle/>
          <a:p>
            <a:pPr algn="ctr"/>
            <a:r>
              <a:rPr lang="th-TH" sz="5400" b="1" dirty="0"/>
              <a:t>บทที่ 2 รูปแบบการทำธุรกิจส่งออกและนำเข้า</a:t>
            </a:r>
            <a:endParaRPr lang="th-TH" sz="5400" b="1" dirty="0">
              <a:solidFill>
                <a:srgbClr val="002060"/>
              </a:solidFill>
            </a:endParaRPr>
          </a:p>
        </p:txBody>
      </p:sp>
      <p:sp>
        <p:nvSpPr>
          <p:cNvPr id="8" name="AutoShape 6" descr="Image result for การลงทุนระหว่างประเทศ"/>
          <p:cNvSpPr>
            <a:spLocks noChangeAspect="1" noChangeArrowheads="1"/>
          </p:cNvSpPr>
          <p:nvPr/>
        </p:nvSpPr>
        <p:spPr bwMode="auto">
          <a:xfrm>
            <a:off x="-49213" y="-212725"/>
            <a:ext cx="304801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8562" y="3679653"/>
            <a:ext cx="2686050" cy="2857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96143" y="1706132"/>
            <a:ext cx="801188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 smtClean="0">
                <a:solidFill>
                  <a:srgbClr val="C000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     ลักษณะของการดำเนินธุรกิจ</a:t>
            </a:r>
          </a:p>
          <a:p>
            <a:pPr marL="2400300" lvl="4" indent="-571500">
              <a:buFont typeface="Wingdings" panose="05000000000000000000" pitchFamily="2" charset="2"/>
              <a:buChar char="ü"/>
            </a:pPr>
            <a:r>
              <a:rPr lang="th-TH" sz="4000" b="1" dirty="0">
                <a:solidFill>
                  <a:srgbClr val="C000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</a:t>
            </a:r>
            <a:r>
              <a:rPr lang="th-TH" sz="4000" b="1" dirty="0" smtClean="0">
                <a:solidFill>
                  <a:srgbClr val="C000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  เจ้าของคนเดียว</a:t>
            </a:r>
            <a:endParaRPr lang="en-US" sz="4000" b="1" dirty="0" smtClean="0">
              <a:solidFill>
                <a:srgbClr val="C00000"/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  <a:p>
            <a:pPr marL="2400300" lvl="4" indent="-571500">
              <a:buFont typeface="Wingdings" panose="05000000000000000000" pitchFamily="2" charset="2"/>
              <a:buChar char="ü"/>
            </a:pPr>
            <a:r>
              <a:rPr lang="en-US" sz="4000" b="1" dirty="0">
                <a:solidFill>
                  <a:srgbClr val="C000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</a:t>
            </a:r>
            <a:r>
              <a:rPr lang="en-US" sz="4000" b="1" dirty="0" smtClean="0">
                <a:solidFill>
                  <a:srgbClr val="C000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  </a:t>
            </a:r>
            <a:r>
              <a:rPr lang="th-TH" sz="4000" b="1" dirty="0" smtClean="0">
                <a:solidFill>
                  <a:srgbClr val="C000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รวมกลุ่ม</a:t>
            </a:r>
          </a:p>
          <a:p>
            <a:pPr marL="2400300" lvl="4" indent="-571500">
              <a:buFont typeface="Wingdings" panose="05000000000000000000" pitchFamily="2" charset="2"/>
              <a:buChar char="ü"/>
            </a:pPr>
            <a:r>
              <a:rPr lang="th-TH" sz="4000" b="1" dirty="0">
                <a:solidFill>
                  <a:srgbClr val="C000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</a:t>
            </a:r>
            <a:r>
              <a:rPr lang="th-TH" sz="4000" b="1" dirty="0" smtClean="0">
                <a:solidFill>
                  <a:srgbClr val="C000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  ห้างหุ้นส่วนจำกัด</a:t>
            </a:r>
          </a:p>
          <a:p>
            <a:pPr marL="2400300" lvl="4" indent="-571500">
              <a:buFont typeface="Wingdings" panose="05000000000000000000" pitchFamily="2" charset="2"/>
              <a:buChar char="ü"/>
            </a:pPr>
            <a:r>
              <a:rPr lang="th-TH" sz="4000" b="1" dirty="0">
                <a:solidFill>
                  <a:srgbClr val="C000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</a:t>
            </a:r>
            <a:r>
              <a:rPr lang="th-TH" sz="4000" b="1" dirty="0" smtClean="0">
                <a:solidFill>
                  <a:srgbClr val="C000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  บริษัท จำกัด</a:t>
            </a:r>
          </a:p>
          <a:p>
            <a:pPr marL="2400300" lvl="4" indent="-571500">
              <a:buFont typeface="Wingdings" panose="05000000000000000000" pitchFamily="2" charset="2"/>
              <a:buChar char="ü"/>
            </a:pPr>
            <a:r>
              <a:rPr lang="th-TH" sz="4000" b="1" dirty="0">
                <a:solidFill>
                  <a:srgbClr val="C000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</a:t>
            </a:r>
            <a:r>
              <a:rPr lang="th-TH" sz="4000" b="1" dirty="0" smtClean="0">
                <a:solidFill>
                  <a:srgbClr val="C000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  วิสาหกิจชุมชน</a:t>
            </a:r>
          </a:p>
          <a:p>
            <a:endParaRPr lang="th-TH" sz="4000" b="1" dirty="0">
              <a:solidFill>
                <a:srgbClr val="C00000"/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33916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6377" y="277268"/>
            <a:ext cx="10728235" cy="857849"/>
          </a:xfrm>
        </p:spPr>
        <p:txBody>
          <a:bodyPr>
            <a:noAutofit/>
          </a:bodyPr>
          <a:lstStyle/>
          <a:p>
            <a:pPr algn="ctr"/>
            <a:r>
              <a:rPr lang="th-TH" sz="5400" b="1" dirty="0"/>
              <a:t>บทที่ 2 รูปแบบการทำธุรกิจส่งออกและนำเข้า</a:t>
            </a:r>
            <a:endParaRPr lang="th-TH" sz="5400" b="1" dirty="0">
              <a:solidFill>
                <a:srgbClr val="002060"/>
              </a:solidFill>
            </a:endParaRPr>
          </a:p>
        </p:txBody>
      </p:sp>
      <p:sp>
        <p:nvSpPr>
          <p:cNvPr id="8" name="AutoShape 6" descr="Image result for การลงทุนระหว่างประเทศ"/>
          <p:cNvSpPr>
            <a:spLocks noChangeAspect="1" noChangeArrowheads="1"/>
          </p:cNvSpPr>
          <p:nvPr/>
        </p:nvSpPr>
        <p:spPr bwMode="auto">
          <a:xfrm>
            <a:off x="-49213" y="-212725"/>
            <a:ext cx="304801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5136" y="1303360"/>
            <a:ext cx="1490210" cy="158533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65515" y="1303360"/>
            <a:ext cx="909399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 smtClean="0">
                <a:solidFill>
                  <a:srgbClr val="C000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    </a:t>
            </a:r>
            <a:r>
              <a:rPr lang="th-TH" sz="4000" b="1" dirty="0" smtClean="0">
                <a:solidFill>
                  <a:srgbClr val="7030A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กรณีศึกษา</a:t>
            </a:r>
          </a:p>
          <a:p>
            <a:r>
              <a:rPr lang="th-TH" sz="4000" b="1" dirty="0">
                <a:solidFill>
                  <a:srgbClr val="C000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</a:t>
            </a:r>
            <a:r>
              <a:rPr lang="th-TH" sz="4000" b="1" dirty="0" smtClean="0">
                <a:solidFill>
                  <a:srgbClr val="C000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       </a:t>
            </a:r>
            <a:r>
              <a:rPr lang="th-TH" sz="4000" b="1" dirty="0" smtClean="0">
                <a:latin typeface="CordiaUPC" panose="020B0304020202020204" pitchFamily="34" charset="-34"/>
                <a:cs typeface="CordiaUPC" panose="020B0304020202020204" pitchFamily="34" charset="-34"/>
              </a:rPr>
              <a:t>1. กำหนดประเภทธุรกิจ</a:t>
            </a:r>
          </a:p>
          <a:p>
            <a:r>
              <a:rPr lang="th-TH" sz="4000" b="1" dirty="0">
                <a:latin typeface="CordiaUPC" panose="020B0304020202020204" pitchFamily="34" charset="-34"/>
                <a:cs typeface="CordiaUPC" panose="020B0304020202020204" pitchFamily="34" charset="-34"/>
              </a:rPr>
              <a:t> </a:t>
            </a:r>
            <a:r>
              <a:rPr lang="th-TH" sz="4000" b="1" dirty="0" smtClean="0">
                <a:latin typeface="CordiaUPC" panose="020B0304020202020204" pitchFamily="34" charset="-34"/>
                <a:cs typeface="CordiaUPC" panose="020B0304020202020204" pitchFamily="34" charset="-34"/>
              </a:rPr>
              <a:t>        2. กำหนดลักษณะการดำเนินธุรกิจ</a:t>
            </a:r>
          </a:p>
          <a:p>
            <a:r>
              <a:rPr lang="th-TH" sz="4000" b="1" dirty="0">
                <a:latin typeface="CordiaUPC" panose="020B0304020202020204" pitchFamily="34" charset="-34"/>
                <a:cs typeface="CordiaUPC" panose="020B0304020202020204" pitchFamily="34" charset="-34"/>
              </a:rPr>
              <a:t> </a:t>
            </a:r>
            <a:r>
              <a:rPr lang="th-TH" sz="4000" b="1" dirty="0" smtClean="0">
                <a:latin typeface="CordiaUPC" panose="020B0304020202020204" pitchFamily="34" charset="-34"/>
                <a:cs typeface="CordiaUPC" panose="020B0304020202020204" pitchFamily="34" charset="-34"/>
              </a:rPr>
              <a:t>        3. กำหนดผลิตภัณฑ์ (ให้เหตุผลว่า ทำไมเลือกผลิตภัณฑ์นี้ และทำไมคิดว่าตลาดต่างประเทศต้องการ) นักศึกษาจะต้องศึกษาความต้องการของประชาชนในแต่ละประเทศ เช่น ส่งออกไปลาว ทำไม</a:t>
            </a:r>
          </a:p>
          <a:p>
            <a:r>
              <a:rPr lang="th-TH" sz="4000" b="1" dirty="0" smtClean="0">
                <a:latin typeface="CordiaUPC" panose="020B0304020202020204" pitchFamily="34" charset="-34"/>
                <a:cs typeface="CordiaUPC" panose="020B0304020202020204" pitchFamily="34" charset="-34"/>
              </a:rPr>
              <a:t>จึงคิดว่า สินค้าของคุณจะขายได้        </a:t>
            </a:r>
            <a:endParaRPr lang="th-TH" sz="4000" b="1" dirty="0"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496068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6377" y="277268"/>
            <a:ext cx="10728235" cy="857849"/>
          </a:xfrm>
        </p:spPr>
        <p:txBody>
          <a:bodyPr>
            <a:noAutofit/>
          </a:bodyPr>
          <a:lstStyle/>
          <a:p>
            <a:pPr algn="ctr"/>
            <a:r>
              <a:rPr lang="th-TH" sz="5400" b="1" dirty="0"/>
              <a:t>บทที่ 2 รูปแบบการทำธุรกิจส่งออกและนำเข้า</a:t>
            </a:r>
            <a:endParaRPr lang="th-TH" sz="5400" b="1" dirty="0">
              <a:solidFill>
                <a:srgbClr val="002060"/>
              </a:solidFill>
            </a:endParaRPr>
          </a:p>
        </p:txBody>
      </p:sp>
      <p:sp>
        <p:nvSpPr>
          <p:cNvPr id="8" name="AutoShape 6" descr="Image result for การลงทุนระหว่างประเทศ"/>
          <p:cNvSpPr>
            <a:spLocks noChangeAspect="1" noChangeArrowheads="1"/>
          </p:cNvSpPr>
          <p:nvPr/>
        </p:nvSpPr>
        <p:spPr bwMode="auto">
          <a:xfrm>
            <a:off x="-49213" y="-212725"/>
            <a:ext cx="304801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1705" y="2180146"/>
            <a:ext cx="1566409" cy="166639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85259" y="1688166"/>
            <a:ext cx="944318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>
                <a:solidFill>
                  <a:srgbClr val="C000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2.กลยุทธ์การเข้าสู่ตลาดระหว่างประประเทศ</a:t>
            </a:r>
          </a:p>
          <a:p>
            <a:r>
              <a:rPr lang="th-TH" sz="4000" b="1" dirty="0" smtClean="0">
                <a:solidFill>
                  <a:srgbClr val="C000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   </a:t>
            </a:r>
            <a:r>
              <a:rPr lang="th-TH" sz="4000" b="1" dirty="0" smtClean="0">
                <a:latin typeface="CordiaUPC" panose="020B0304020202020204" pitchFamily="34" charset="-34"/>
                <a:cs typeface="CordiaUPC" panose="020B0304020202020204" pitchFamily="34" charset="-34"/>
              </a:rPr>
              <a:t>ให้นักศึกษา ค้นข้อมูลว่า การจะเข้าสู่ตลาด</a:t>
            </a:r>
          </a:p>
          <a:p>
            <a:r>
              <a:rPr lang="th-TH" sz="4000" b="1" dirty="0">
                <a:latin typeface="CordiaUPC" panose="020B0304020202020204" pitchFamily="34" charset="-34"/>
                <a:cs typeface="CordiaUPC" panose="020B0304020202020204" pitchFamily="34" charset="-34"/>
              </a:rPr>
              <a:t> </a:t>
            </a:r>
            <a:r>
              <a:rPr lang="th-TH" sz="4000" b="1" dirty="0" smtClean="0">
                <a:latin typeface="CordiaUPC" panose="020B0304020202020204" pitchFamily="34" charset="-34"/>
                <a:cs typeface="CordiaUPC" panose="020B0304020202020204" pitchFamily="34" charset="-34"/>
              </a:rPr>
              <a:t>    ประเทศนั้น ๆ ได้ จะต้องมีวิธีการอย่างไร</a:t>
            </a:r>
          </a:p>
          <a:p>
            <a:r>
              <a:rPr lang="th-TH" sz="4000" b="1" dirty="0">
                <a:latin typeface="CordiaUPC" panose="020B0304020202020204" pitchFamily="34" charset="-34"/>
                <a:cs typeface="CordiaUPC" panose="020B0304020202020204" pitchFamily="34" charset="-34"/>
              </a:rPr>
              <a:t> </a:t>
            </a:r>
            <a:r>
              <a:rPr lang="th-TH" sz="4000" b="1" dirty="0" smtClean="0">
                <a:latin typeface="CordiaUPC" panose="020B0304020202020204" pitchFamily="34" charset="-34"/>
                <a:cs typeface="CordiaUPC" panose="020B0304020202020204" pitchFamily="34" charset="-34"/>
              </a:rPr>
              <a:t>    </a:t>
            </a:r>
            <a:r>
              <a:rPr lang="th-TH" sz="4000" b="1" dirty="0" smtClean="0">
                <a:solidFill>
                  <a:srgbClr val="7030A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ให้นำเสนอหน้าห้องเรียน </a:t>
            </a:r>
          </a:p>
          <a:p>
            <a:r>
              <a:rPr lang="th-TH" sz="4000" b="1" dirty="0" smtClean="0">
                <a:solidFill>
                  <a:srgbClr val="7030A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    ในรูปแบบ </a:t>
            </a:r>
            <a:r>
              <a:rPr lang="en-US" sz="4000" b="1" i="1" dirty="0" smtClean="0">
                <a:solidFill>
                  <a:srgbClr val="7030A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Power point  </a:t>
            </a:r>
            <a:r>
              <a:rPr lang="th-TH" sz="4000" b="1" i="1" dirty="0" smtClean="0">
                <a:solidFill>
                  <a:srgbClr val="7030A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เพื่อ </a:t>
            </a:r>
            <a:r>
              <a:rPr lang="en-US" sz="4000" b="1" i="1" dirty="0" smtClean="0">
                <a:solidFill>
                  <a:srgbClr val="7030A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upload </a:t>
            </a:r>
            <a:r>
              <a:rPr lang="th-TH" sz="4000" b="1" i="1" dirty="0" smtClean="0">
                <a:solidFill>
                  <a:srgbClr val="7030A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ลง </a:t>
            </a:r>
            <a:r>
              <a:rPr lang="en-US" sz="4000" b="1" i="1" dirty="0" smtClean="0">
                <a:solidFill>
                  <a:srgbClr val="7030A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YouTube </a:t>
            </a:r>
            <a:endParaRPr lang="th-TH" sz="4000" b="1" i="1" dirty="0" smtClean="0">
              <a:solidFill>
                <a:srgbClr val="7030A0"/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  <a:p>
            <a:endParaRPr lang="th-TH" sz="4000" b="1" dirty="0">
              <a:solidFill>
                <a:srgbClr val="C00000"/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8353181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6377" y="277268"/>
            <a:ext cx="10728235" cy="857849"/>
          </a:xfrm>
        </p:spPr>
        <p:txBody>
          <a:bodyPr>
            <a:noAutofit/>
          </a:bodyPr>
          <a:lstStyle/>
          <a:p>
            <a:pPr algn="ctr"/>
            <a:r>
              <a:rPr lang="th-TH" sz="5400" b="1" dirty="0"/>
              <a:t>บทที่ 2 รูปแบบการทำธุรกิจส่งออกและนำเข้า</a:t>
            </a:r>
            <a:endParaRPr lang="th-TH" sz="5400" b="1" dirty="0">
              <a:solidFill>
                <a:srgbClr val="002060"/>
              </a:solidFill>
            </a:endParaRPr>
          </a:p>
        </p:txBody>
      </p:sp>
      <p:sp>
        <p:nvSpPr>
          <p:cNvPr id="8" name="AutoShape 6" descr="Image result for การลงทุนระหว่างประเทศ"/>
          <p:cNvSpPr>
            <a:spLocks noChangeAspect="1" noChangeArrowheads="1"/>
          </p:cNvSpPr>
          <p:nvPr/>
        </p:nvSpPr>
        <p:spPr bwMode="auto">
          <a:xfrm>
            <a:off x="-49213" y="-212725"/>
            <a:ext cx="304801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1705" y="2180146"/>
            <a:ext cx="1566409" cy="166639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85259" y="1688166"/>
            <a:ext cx="801188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>
                <a:solidFill>
                  <a:srgbClr val="C000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3.เอกสารการค้าระหว่างประเทศ</a:t>
            </a:r>
          </a:p>
          <a:p>
            <a:endParaRPr lang="th-TH" sz="4000" b="1" dirty="0">
              <a:solidFill>
                <a:srgbClr val="C00000"/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  <a:p>
            <a:endParaRPr lang="th-TH" sz="4000" b="1" dirty="0">
              <a:solidFill>
                <a:srgbClr val="C00000"/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966432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6377" y="277268"/>
            <a:ext cx="10728235" cy="857849"/>
          </a:xfrm>
        </p:spPr>
        <p:txBody>
          <a:bodyPr>
            <a:noAutofit/>
          </a:bodyPr>
          <a:lstStyle/>
          <a:p>
            <a:pPr algn="ctr"/>
            <a:r>
              <a:rPr lang="th-TH" sz="5400" b="1" dirty="0"/>
              <a:t>บทที่ 2 รูปแบบการทำธุรกิจส่งออกและนำเข้า</a:t>
            </a:r>
            <a:endParaRPr lang="th-TH" sz="5400" b="1" dirty="0">
              <a:solidFill>
                <a:srgbClr val="002060"/>
              </a:solidFill>
            </a:endParaRPr>
          </a:p>
        </p:txBody>
      </p:sp>
      <p:sp>
        <p:nvSpPr>
          <p:cNvPr id="8" name="AutoShape 6" descr="Image result for การลงทุนระหว่างประเทศ"/>
          <p:cNvSpPr>
            <a:spLocks noChangeAspect="1" noChangeArrowheads="1"/>
          </p:cNvSpPr>
          <p:nvPr/>
        </p:nvSpPr>
        <p:spPr bwMode="auto">
          <a:xfrm>
            <a:off x="-49213" y="-212725"/>
            <a:ext cx="304801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1705" y="2180146"/>
            <a:ext cx="1566409" cy="166639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85259" y="1688166"/>
            <a:ext cx="80118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 smtClean="0">
                <a:solidFill>
                  <a:srgbClr val="C000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4. วิธีการและขั้นตอน</a:t>
            </a:r>
            <a:r>
              <a:rPr lang="th-TH" sz="4000" b="1" dirty="0" smtClean="0">
                <a:solidFill>
                  <a:srgbClr val="C000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การค้าระหว่างประเทศ</a:t>
            </a:r>
            <a:endParaRPr lang="th-TH" sz="4000" b="1" dirty="0" smtClean="0">
              <a:solidFill>
                <a:srgbClr val="C00000"/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  <a:p>
            <a:r>
              <a:rPr lang="th-TH" sz="4000" b="1" dirty="0">
                <a:solidFill>
                  <a:srgbClr val="C000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</a:t>
            </a:r>
            <a:r>
              <a:rPr lang="th-TH" sz="4000" b="1" dirty="0" smtClean="0">
                <a:solidFill>
                  <a:srgbClr val="C00000"/>
                </a:solidFill>
                <a:latin typeface="CordiaUPC" panose="020B0304020202020204" pitchFamily="34" charset="-34"/>
                <a:cs typeface="CordiaUPC" panose="020B0304020202020204" pitchFamily="34" charset="-34"/>
              </a:rPr>
              <a:t>   </a:t>
            </a:r>
            <a:endParaRPr lang="th-TH" sz="4000" b="1" dirty="0">
              <a:solidFill>
                <a:srgbClr val="C00000"/>
              </a:solidFill>
              <a:latin typeface="CordiaUPC" panose="020B0304020202020204" pitchFamily="34" charset="-34"/>
              <a:cs typeface="CordiaUPC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58245656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179</TotalTime>
  <Words>261</Words>
  <Application>Microsoft Office PowerPoint</Application>
  <PresentationFormat>Widescreen</PresentationFormat>
  <Paragraphs>35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Century Gothic</vt:lpstr>
      <vt:lpstr>CordiaUPC</vt:lpstr>
      <vt:lpstr>DilleniaUPC</vt:lpstr>
      <vt:lpstr>Wingdings</vt:lpstr>
      <vt:lpstr>Wingdings 3</vt:lpstr>
      <vt:lpstr>Wisp</vt:lpstr>
      <vt:lpstr>บทที่ 2 รูปแบบการทำธุรกิจส่งออกและนำเข้า</vt:lpstr>
      <vt:lpstr>บทที่ 2 รูปแบบการทำธุรกิจส่งออกและนำเข้า</vt:lpstr>
      <vt:lpstr>บทที่ 2 รูปแบบการทำธุรกิจส่งออกและนำเข้า</vt:lpstr>
      <vt:lpstr>บทที่ 2 รูปแบบการทำธุรกิจส่งออกและนำเข้า</vt:lpstr>
      <vt:lpstr>บทที่ 2 รูปแบบการทำธุรกิจส่งออกและนำเข้า</vt:lpstr>
      <vt:lpstr>บทที่ 2 รูปแบบการทำธุรกิจส่งออกและนำเข้า</vt:lpstr>
      <vt:lpstr>บทที่ 2 รูปแบบการทำธุรกิจส่งออกและนำเข้า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การบัญชีเพื่อการจัดการ  (Managerial Accounting)</dc:title>
  <dc:creator>Muhn.M RACER</dc:creator>
  <cp:lastModifiedBy>Muhn.M RACER</cp:lastModifiedBy>
  <cp:revision>43</cp:revision>
  <dcterms:created xsi:type="dcterms:W3CDTF">2015-07-29T07:11:49Z</dcterms:created>
  <dcterms:modified xsi:type="dcterms:W3CDTF">2015-07-31T06:06:34Z</dcterms:modified>
</cp:coreProperties>
</file>